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36" y="285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93307-D976-4DB1-81DC-A7AF5B6F08B3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3A7C7-7F89-4F19-8D8B-BC24500FF8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8966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A7C7-7F89-4F19-8D8B-BC24500FF80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621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A7C7-7F89-4F19-8D8B-BC24500FF80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6423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A7C7-7F89-4F19-8D8B-BC24500FF80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5346" y="6736727"/>
            <a:ext cx="4227758" cy="117615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3186" y="4176388"/>
            <a:ext cx="5381513" cy="2390889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8750" y="975359"/>
            <a:ext cx="4800600" cy="46329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9" y="502023"/>
            <a:ext cx="1543050" cy="69844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93085" y="975360"/>
            <a:ext cx="3621965" cy="65263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57250" y="975360"/>
            <a:ext cx="4800600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896" y="2896864"/>
            <a:ext cx="4475000" cy="3231128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6828" y="6143348"/>
            <a:ext cx="4477871" cy="1113947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57249" y="975359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975360"/>
            <a:ext cx="2510028" cy="46329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335" y="1867103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5477" y="975360"/>
            <a:ext cx="2510028" cy="853016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865376"/>
            <a:ext cx="2510028" cy="3657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322" y="2946401"/>
            <a:ext cx="2727064" cy="1677991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37" y="975360"/>
            <a:ext cx="3012814" cy="6526307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824" y="4663736"/>
            <a:ext cx="2541495" cy="28526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55893"/>
            <a:ext cx="6858000" cy="3988107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858000" cy="515589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53641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56381" y="1524000"/>
            <a:ext cx="3086100" cy="417040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415" y="1347315"/>
            <a:ext cx="2770586" cy="2884027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451" y="5952561"/>
            <a:ext cx="4787654" cy="1524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807200"/>
            <a:ext cx="6858000" cy="23368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6858000" cy="6807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5024405"/>
            <a:ext cx="6858000" cy="304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2133600"/>
            <a:ext cx="6858000" cy="68072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4967" y="5829557"/>
            <a:ext cx="4884383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976347"/>
            <a:ext cx="4800600" cy="46329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29150" y="8229601"/>
            <a:ext cx="18859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A16398-9084-4F70-A80F-1CADCA17B259}" type="datetimeFigureOut">
              <a:rPr lang="ru-RU" smtClean="0"/>
              <a:pPr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" y="8229601"/>
            <a:ext cx="251460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0" y="8229601"/>
            <a:ext cx="1371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7C4911-6D0E-4F2C-878A-5489416DD3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zmasaba@yandex.ru" TargetMode="External"/><Relationship Id="rId2" Type="http://schemas.openxmlformats.org/officeDocument/2006/relationships/hyperlink" Target="https://edu.tatar.ru/saby/izmya/sch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AutoShape 48"/>
          <p:cNvSpPr>
            <a:spLocks noChangeArrowheads="1"/>
          </p:cNvSpPr>
          <p:nvPr/>
        </p:nvSpPr>
        <p:spPr bwMode="auto">
          <a:xfrm>
            <a:off x="404664" y="4139952"/>
            <a:ext cx="6198473" cy="2016224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12700" algn="ctr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kumimoji="0" lang="tt-RU" sz="1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1нче сентябрь – Белем бәйрәме</a:t>
            </a:r>
          </a:p>
          <a:p>
            <a:pPr algn="ctr" fontAlgn="base"/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F243E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Исәнме, саумы, сентябрь –</a:t>
            </a:r>
          </a:p>
          <a:p>
            <a:pPr algn="ctr" fontAlgn="base"/>
            <a:r>
              <a:rPr lang="tt-RU" sz="1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Безнең яңа ел!</a:t>
            </a:r>
          </a:p>
          <a:p>
            <a:pPr algn="ctr" fontAlgn="base"/>
            <a:r>
              <a:rPr lang="tt-RU" sz="1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Синнән башлана тормышка</a:t>
            </a:r>
          </a:p>
          <a:p>
            <a:pPr algn="ctr" fontAlgn="base"/>
            <a:r>
              <a:rPr lang="tt-RU" sz="1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Якты, яңа юл!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сентябрьдә мәктәбебездә яңа уку елы – Белем көненә багышланган тантана булып узды. Һәркайда бәйрәм рухы күтәренке булды, тирә – юнь чәчәкләргә күмелде. </a:t>
            </a:r>
          </a:p>
          <a:p>
            <a:pPr lvl="0" fontAlgn="base">
              <a:spcBef>
                <a:spcPct val="0"/>
              </a:spcBef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Мәктәбебезгә укучылар сафын тулыландырып, 1нче сыйныфка 15 бала укырга      </a:t>
            </a:r>
          </a:p>
          <a:p>
            <a:pPr lvl="0" fontAlgn="base">
              <a:spcBef>
                <a:spcPct val="0"/>
              </a:spcBef>
            </a:pP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килде.</a:t>
            </a: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tt-RU" sz="12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Бу уку елында мәктәбебездә барлыгы 156 укучы белем һәм тәрбия алачак.</a:t>
            </a: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32656" y="2411760"/>
            <a:ext cx="6321699" cy="158417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Бүгенге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санда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/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t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1нче сентябрь – Белем бәйрәме              * Мәктәп тормышы                        </a:t>
            </a:r>
          </a:p>
          <a:p>
            <a:pPr marL="285750" indent="-285750"/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t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“Варислар сафына бергәләп”</a:t>
            </a:r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* Өстәмә белем бирү</a:t>
            </a:r>
          </a:p>
          <a:p>
            <a:pPr marL="285750" indent="-285750"/>
            <a:r>
              <a:rPr lang="en-US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tt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Сентябрь – куркынычсызлык</a:t>
            </a:r>
          </a:p>
          <a:p>
            <a:pPr marL="285750" indent="-285750"/>
            <a:r>
              <a:rPr lang="tt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айлыгы</a:t>
            </a:r>
          </a:p>
        </p:txBody>
      </p:sp>
      <p:pic>
        <p:nvPicPr>
          <p:cNvPr id="1026" name="Picture 2" descr="C:\Users\рания\Desktop\фото 2017-18\1 сентябрь\IMG-20170901-WA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688" y="6372200"/>
            <a:ext cx="2864767" cy="2148575"/>
          </a:xfrm>
          <a:prstGeom prst="rect">
            <a:avLst/>
          </a:prstGeom>
          <a:noFill/>
        </p:spPr>
      </p:pic>
      <p:pic>
        <p:nvPicPr>
          <p:cNvPr id="1027" name="Picture 3" descr="C:\Users\рания\Desktop\фото 2017-18\1 сентябрь\IMG-20170901-WA0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5024" y="6372200"/>
            <a:ext cx="2874672" cy="2156004"/>
          </a:xfrm>
          <a:prstGeom prst="rect">
            <a:avLst/>
          </a:prstGeom>
          <a:noFill/>
        </p:spPr>
      </p:pic>
      <p:sp>
        <p:nvSpPr>
          <p:cNvPr id="7" name="Лента лицом вниз 6"/>
          <p:cNvSpPr/>
          <p:nvPr/>
        </p:nvSpPr>
        <p:spPr>
          <a:xfrm>
            <a:off x="260648" y="1691680"/>
            <a:ext cx="6436096" cy="576064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dirty="0" smtClean="0"/>
              <a:t>Яшьлек, сентябрь 2017 №1</a:t>
            </a:r>
            <a:endParaRPr lang="ru-RU" dirty="0"/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050"/>
            <a:ext cx="68580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3289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260648" y="1187624"/>
            <a:ext cx="6192688" cy="7488832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CCC0D9"/>
              </a:gs>
            </a:gsLst>
            <a:lin ang="5400000" scaled="1"/>
          </a:gradFill>
          <a:ln w="12700">
            <a:solidFill>
              <a:srgbClr val="B2A1C7"/>
            </a:solidFill>
            <a:round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 “Без</a:t>
            </a:r>
            <a:r>
              <a:rPr kumimoji="0" lang="tt-RU" sz="14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 – Варислар сафында</a:t>
            </a:r>
            <a:r>
              <a:rPr kumimoji="0" lang="tt-RU" sz="1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Arial" pitchFamily="34" charset="0"/>
              </a:rPr>
              <a:t>”</a:t>
            </a:r>
          </a:p>
          <a:p>
            <a:pPr algn="just"/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15 нче сентябрь –   “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Варислар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Берлегенең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” туган көне.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Бу көнне Эзмә урта мәктәбендә  «Яшел алан» балалар оешмасының тантаналы җыены үткәрелә. Җыенга әзерлек эше алдан ук алып барыла. Татарстан варислары берлегенең тарихы, законнары, биеклекләре, шигырьләр, җырлар өйрәнелә.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Сборда отрядларның  һәм дружинаның сборга әзерлек рапотлары тапшырыла. Бу уку елында 2 сыйныфның 25 укучысы эзтабарлар сафына, 5нче сыйныфның 15 укучысы варислар сафына кабул ителәчәк. Аларга 6 - 7  нче сыйныф укучылары - өлкән варислар галстук бәйли. Шулай ук алар белән бергә аларның  сыйныф җитәкчеләре дә оешма сафына кабул ителә. Ә мин -педагог оештыручы Нәфисә Султанахметовна укучыларны  котлап изге теләкләремне җиткерәм. Мәктәп елларындагы бу матур бәйрәм балаларның күңелләрендә якты эз калдырыр.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Педагог – оештыручы  - Җиһаншина Нәфисә Солтанәхмәт кызы.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tt-RU" sz="120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tt-RU" sz="140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tt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Arial" pitchFamily="34" charset="0"/>
              </a:rPr>
              <a:t>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tt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 descr="E:\вариска алу\варис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80" y="4572000"/>
            <a:ext cx="2304256" cy="1728192"/>
          </a:xfrm>
          <a:prstGeom prst="rect">
            <a:avLst/>
          </a:prstGeom>
          <a:noFill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6712" y="6444208"/>
            <a:ext cx="1728192" cy="2064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 descr="E:\вариска алу\варис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6992" y="4644008"/>
            <a:ext cx="2844934" cy="1600275"/>
          </a:xfrm>
          <a:prstGeom prst="rect">
            <a:avLst/>
          </a:prstGeom>
          <a:noFill/>
        </p:spPr>
      </p:pic>
      <p:pic>
        <p:nvPicPr>
          <p:cNvPr id="10246" name="Picture 6" descr="E:\вариска алу\варис 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8920" y="6444208"/>
            <a:ext cx="1538790" cy="2051720"/>
          </a:xfrm>
          <a:prstGeom prst="rect">
            <a:avLst/>
          </a:prstGeom>
          <a:noFill/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65104" y="6444208"/>
            <a:ext cx="1660756" cy="201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Лента лицом вниз 21"/>
          <p:cNvSpPr/>
          <p:nvPr/>
        </p:nvSpPr>
        <p:spPr>
          <a:xfrm>
            <a:off x="233264" y="251520"/>
            <a:ext cx="6436096" cy="576064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dirty="0" smtClean="0"/>
              <a:t>Яшьлек, сентябрь 2017 №1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87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https://docviewer.yandex.ru/htmlimage?id=5azz-b84vm2ntndlscdrtq5glwdsyks2i30bo6ox8n1kjv4f0jnz7l74x0ocjrb7x5j0q9edfaehz7sea2hn8w4mcgidpgt92ny0f8wt&amp;name=result_html_m54efe5f8.jpg&amp;uid=26878330"/>
          <p:cNvSpPr>
            <a:spLocks noChangeAspect="1" noChangeArrowheads="1"/>
          </p:cNvSpPr>
          <p:nvPr/>
        </p:nvSpPr>
        <p:spPr bwMode="auto">
          <a:xfrm>
            <a:off x="63500" y="-136525"/>
            <a:ext cx="2828925" cy="2124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https://edu.tatar.ru/upload/news/123013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7"/>
          <p:cNvSpPr>
            <a:spLocks noChangeArrowheads="1"/>
          </p:cNvSpPr>
          <p:nvPr/>
        </p:nvSpPr>
        <p:spPr bwMode="auto">
          <a:xfrm>
            <a:off x="332656" y="899592"/>
            <a:ext cx="6192688" cy="741682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CCC0D9"/>
              </a:gs>
            </a:gsLst>
            <a:lin ang="5400000" scaled="1"/>
          </a:gradFill>
          <a:ln w="12700">
            <a:solidFill>
              <a:srgbClr val="B2A1C7"/>
            </a:solidFill>
            <a:round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tt-RU" b="1" dirty="0" smtClean="0">
                <a:solidFill>
                  <a:srgbClr val="0070C0"/>
                </a:solidFill>
              </a:rPr>
              <a:t>Балалар куркынычсызлыгы айлыгы</a:t>
            </a:r>
          </a:p>
          <a:p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Балалар куркынычсызлыгы айлыгы         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7нче сыйныф укучылары янгын, юлда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йөрү куркынычсызлыгы темалары 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буенча буклетлар ясап, укучыларга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таратты.</a:t>
            </a:r>
          </a:p>
          <a:p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r"/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Айлык кысаларында ТИН укытучысы          </a:t>
            </a:r>
          </a:p>
          <a:p>
            <a:pPr algn="r"/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Вафин А.В. укучылар белән практик шө-</a:t>
            </a:r>
          </a:p>
          <a:p>
            <a:pPr algn="r"/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гыль үткәрде.</a:t>
            </a:r>
          </a:p>
          <a:p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Укучылар һәм хезмәткәрләр белән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Куркынычсызлык очраклары булган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вакытта бинадан кешеләрне эвакуа-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цияләү буенча өйрәнүләр үткәрелде.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Башлангыч сыйныф укучылары белән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янгын куркынычсызлыгына карата сый-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ныфтан тыш чара  үткәрелде. “Халкы-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бызның күңел җәүһәрләре” түгәрәгенә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йөрүче укучыларыбыз “Утлы күмер ма-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җаралары исемле спектакль сәхнәләштер-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деләр.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Укучыларның  юлда йөрү кагыйдә-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ләре буенча белемнәре ныгытылып,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викторина уздырылды, буклетлар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таратылды.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tt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C:\Users\рания\Desktop\15267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3056" y="1547664"/>
            <a:ext cx="1807468" cy="1191285"/>
          </a:xfrm>
          <a:prstGeom prst="rect">
            <a:avLst/>
          </a:prstGeom>
          <a:noFill/>
        </p:spPr>
      </p:pic>
      <p:pic>
        <p:nvPicPr>
          <p:cNvPr id="8197" name="Picture 5" descr="C:\Users\рания\Desktop\15227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8720" y="2915816"/>
            <a:ext cx="1800200" cy="1186495"/>
          </a:xfrm>
          <a:prstGeom prst="rect">
            <a:avLst/>
          </a:prstGeom>
          <a:noFill/>
        </p:spPr>
      </p:pic>
      <p:pic>
        <p:nvPicPr>
          <p:cNvPr id="8198" name="Picture 6" descr="C:\Users\рания\Desktop\15191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33056" y="4211960"/>
            <a:ext cx="1800200" cy="1186495"/>
          </a:xfrm>
          <a:prstGeom prst="rect">
            <a:avLst/>
          </a:prstGeom>
          <a:noFill/>
        </p:spPr>
      </p:pic>
      <p:pic>
        <p:nvPicPr>
          <p:cNvPr id="8199" name="Picture 7" descr="C:\Users\рания\Desktop\15266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8720" y="5364088"/>
            <a:ext cx="1872208" cy="1233956"/>
          </a:xfrm>
          <a:prstGeom prst="rect">
            <a:avLst/>
          </a:prstGeom>
          <a:noFill/>
        </p:spPr>
      </p:pic>
      <p:pic>
        <p:nvPicPr>
          <p:cNvPr id="8200" name="Picture 8" descr="C:\Users\рания\Desktop\15183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33056" y="6876256"/>
            <a:ext cx="1966561" cy="1296143"/>
          </a:xfrm>
          <a:prstGeom prst="rect">
            <a:avLst/>
          </a:prstGeom>
          <a:noFill/>
        </p:spPr>
      </p:pic>
      <p:sp>
        <p:nvSpPr>
          <p:cNvPr id="35" name="Лента лицом вниз 34"/>
          <p:cNvSpPr/>
          <p:nvPr/>
        </p:nvSpPr>
        <p:spPr>
          <a:xfrm>
            <a:off x="260648" y="107504"/>
            <a:ext cx="6408712" cy="576064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dirty="0" smtClean="0"/>
              <a:t>Яшьлек, сентябрь 2017 №1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624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908720" y="683568"/>
            <a:ext cx="475252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t-RU" sz="2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Мәктәп тормышы</a:t>
            </a:r>
            <a:endParaRPr lang="ru-RU" sz="2400" b="1" cap="all" spc="0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5" name="AutoShape 48"/>
          <p:cNvSpPr>
            <a:spLocks noChangeArrowheads="1"/>
          </p:cNvSpPr>
          <p:nvPr/>
        </p:nvSpPr>
        <p:spPr bwMode="auto">
          <a:xfrm>
            <a:off x="116632" y="1043608"/>
            <a:ext cx="6624736" cy="18002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12700" algn="ctr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tt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Мәктәптә корбан ашы</a:t>
            </a:r>
            <a:endParaRPr lang="ru-RU" sz="1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Көтеп алган Корбан бәйрәме килеп җитте.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Корбан бәйрәменең өч көнендә мөселманнар корбан чалып итнең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өчтән берен фәкыйрь, мохтаҗларга өләшә, өчтән берен корбан ашы 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уздыруга тота,калган өчтән бер өлешен гаиләсе белән бергәләп фай-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далана. Безнең күмәк хуҗалыгыбыз да ел саен корбанга бер үгез чала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иде. Быел да, Алланың рәхмәтләре булсын, корбан чалды һәм итен 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мәктәпләргә, балалар бакчаларына бирделәр. Хуҗалык җитәкчеләре-</a:t>
            </a:r>
          </a:p>
          <a:p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нә һәм барлык эшчеләргә  саулык-сәламәтлек телибез.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AutoShape 48"/>
          <p:cNvSpPr>
            <a:spLocks noChangeArrowheads="1"/>
          </p:cNvSpPr>
          <p:nvPr/>
        </p:nvSpPr>
        <p:spPr bwMode="auto">
          <a:xfrm>
            <a:off x="116632" y="2987824"/>
            <a:ext cx="6624736" cy="1512168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12700" algn="ctr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kumimoji="0" lang="tt-RU" sz="1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Милләтләр кроссы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Спорт – сәламәтлек нигезе. Мәктәбебездә сәламәт яшәү рәвешенә зур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игътибар бирелә. Укучыларыбыз төрле ярышларда, акцияләрдә бик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теләп катнаша. “Милләтләр кроссы”нда барлык укучыларыбыз актив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катнашты. Һәр номинациядә призлы урыннар яулаган укучыларыбыз-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га Эзмә авыл җирлеге башлыгы Гайфиев Р.Ш. грамота һәм акчалата 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бүләкләр тапшырды.</a:t>
            </a:r>
            <a:r>
              <a:rPr kumimoji="0" lang="tt-RU" sz="11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AutoShape 48"/>
          <p:cNvSpPr>
            <a:spLocks noChangeArrowheads="1"/>
          </p:cNvSpPr>
          <p:nvPr/>
        </p:nvSpPr>
        <p:spPr bwMode="auto">
          <a:xfrm>
            <a:off x="188640" y="4644008"/>
            <a:ext cx="6552728" cy="180020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12700" algn="ctr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kumimoji="0" lang="tt-RU" sz="1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“Тынычлык күгәрчене” акциясе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tt-RU" sz="14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Мәктәбебез</a:t>
            </a:r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коллективы “Тынычлык күгәрчене” акциясендә катнашты.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2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Укучыларыбыз үз куллары белән кәгазьдән  ак күгәрченнәр ясап, Бөек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2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Ватан сугышында катнашкан һәм шулай ук тыл ветераннарының </a:t>
            </a:r>
          </a:p>
          <a:p>
            <a:pPr lvl="0" fontAlgn="base">
              <a:spcBef>
                <a:spcPct val="0"/>
              </a:spcBef>
            </a:pPr>
            <a:r>
              <a:rPr kumimoji="0" lang="tt-RU" sz="12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исемнәрен беркеттеләр.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Бу көнне  йөзләгән ак күгәрчен </a:t>
            </a:r>
            <a:r>
              <a:rPr kumimoji="0" lang="tt-RU" sz="120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бердәм рә-</a:t>
            </a:r>
          </a:p>
          <a:p>
            <a:pPr lvl="0" fontAlgn="base">
              <a:spcBef>
                <a:spcPct val="0"/>
              </a:spcBef>
            </a:pPr>
            <a:r>
              <a:rPr kumimoji="0" lang="tt-RU" sz="120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вештә 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“Кирәкми безгә сугыш!”</a:t>
            </a:r>
            <a:r>
              <a:rPr kumimoji="0" lang="tt-RU" sz="120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дигән теләк белән очыртылды.</a:t>
            </a:r>
            <a:endParaRPr kumimoji="0" lang="tt-RU" sz="120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1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cs typeface="Arial" pitchFamily="34" charset="0"/>
              </a:rPr>
              <a:t>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AutoShape 48"/>
          <p:cNvSpPr>
            <a:spLocks noChangeArrowheads="1"/>
          </p:cNvSpPr>
          <p:nvPr/>
        </p:nvSpPr>
        <p:spPr bwMode="auto">
          <a:xfrm>
            <a:off x="233264" y="6660232"/>
            <a:ext cx="6624736" cy="2232248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12700" algn="ctr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kumimoji="0" lang="tt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kumimoji="0" lang="tt-RU" sz="1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Көзге изгелек атнасы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“Көзге изгелек атнасы- игелекле эшләр эстафетасы” –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#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ДОБРЫЙТАТАРСТАН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#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МӘРХӘМӘТЛЕТАТАРСТАН” иреклеләр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акциясендә актив катнаштык. Акция план нигезендә үткәрелде.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Планга кертелгән: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-Игелекле</a:t>
            </a:r>
            <a:r>
              <a:rPr kumimoji="0" lang="tt-RU" sz="12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эшләр башлангычы; 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#</a:t>
            </a:r>
            <a:r>
              <a:rPr kumimoji="0" lang="tt-RU" sz="12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Безбергә; “Бөтендөнья туризм кө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t-RU" sz="12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не”;</a:t>
            </a:r>
            <a:r>
              <a:rPr lang="en-US" sz="1200" baseline="0" dirty="0" smtClean="0">
                <a:latin typeface="Times New Roman" pitchFamily="18" charset="0"/>
                <a:cs typeface="Times New Roman" pitchFamily="18" charset="0"/>
              </a:rPr>
              <a:t>#</a:t>
            </a:r>
            <a:r>
              <a:rPr lang="tt-RU" sz="1200" baseline="0" dirty="0" smtClean="0">
                <a:latin typeface="Times New Roman" pitchFamily="18" charset="0"/>
                <a:cs typeface="Times New Roman" pitchFamily="18" charset="0"/>
              </a:rPr>
              <a:t>Минспортныяратам; 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1200" baseline="0" dirty="0" smtClean="0">
                <a:latin typeface="Times New Roman" pitchFamily="18" charset="0"/>
                <a:cs typeface="Times New Roman" pitchFamily="18" charset="0"/>
              </a:rPr>
              <a:t>Игелекле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эшләр көне”, “Экологик бе-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лемнәр көне”;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#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Безнеңгаилә; “Ветеран янәшәдә яши” көннәре зур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активлык  белән үтте.</a:t>
            </a:r>
            <a:endParaRPr kumimoji="0" lang="tt-RU" sz="1100" b="0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C:\Users\рания\Desktop\151467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9160" y="1115616"/>
            <a:ext cx="1891044" cy="1381125"/>
          </a:xfrm>
          <a:prstGeom prst="rect">
            <a:avLst/>
          </a:prstGeom>
          <a:noFill/>
        </p:spPr>
      </p:pic>
      <p:pic>
        <p:nvPicPr>
          <p:cNvPr id="7173" name="Picture 5" descr="C:\Users\рания\Desktop\15267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9160" y="3203848"/>
            <a:ext cx="1876993" cy="1237109"/>
          </a:xfrm>
          <a:prstGeom prst="rect">
            <a:avLst/>
          </a:prstGeom>
          <a:noFill/>
        </p:spPr>
      </p:pic>
      <p:pic>
        <p:nvPicPr>
          <p:cNvPr id="7174" name="Picture 6" descr="C:\Users\рания\Desktop\15304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41168" y="5076056"/>
            <a:ext cx="1767739" cy="1165101"/>
          </a:xfrm>
          <a:prstGeom prst="rect">
            <a:avLst/>
          </a:prstGeom>
          <a:noFill/>
        </p:spPr>
      </p:pic>
      <p:pic>
        <p:nvPicPr>
          <p:cNvPr id="7175" name="Picture 7" descr="F:\туризм кон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7152" y="6948264"/>
            <a:ext cx="1895872" cy="1895872"/>
          </a:xfrm>
          <a:prstGeom prst="rect">
            <a:avLst/>
          </a:prstGeom>
          <a:noFill/>
        </p:spPr>
      </p:pic>
      <p:sp>
        <p:nvSpPr>
          <p:cNvPr id="31" name="Лента лицом вниз 30"/>
          <p:cNvSpPr/>
          <p:nvPr/>
        </p:nvSpPr>
        <p:spPr>
          <a:xfrm>
            <a:off x="260648" y="179512"/>
            <a:ext cx="6597352" cy="576064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dirty="0" smtClean="0"/>
              <a:t>Яшьлек, сентябрь 2017 №1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230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539552"/>
            <a:ext cx="52565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t-RU" sz="2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ӨСТӘМӘ БЕЛЕМ БИРҮ</a:t>
            </a:r>
            <a:endParaRPr lang="ru-RU" sz="2400" b="1" cap="all" spc="0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17032" y="1259632"/>
            <a:ext cx="2736304" cy="41044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t-RU" sz="14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12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/>
            <a:endParaRPr lang="tt-RU" sz="1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t-RU" sz="1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12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2017/2018нче уку елында мәктәбебездә 8 түгәрәк үз эшен башлап җибәрде:</a:t>
            </a:r>
          </a:p>
          <a:p>
            <a:pPr marL="228600" indent="-228600" algn="just">
              <a:buAutoNum type="arabicPeriod"/>
            </a:pP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“Чаңгы” (җитәкчесе Вафин А.В.)</a:t>
            </a:r>
          </a:p>
          <a:p>
            <a:pPr marL="228600" indent="-228600" algn="just">
              <a:buAutoNum type="arabicPeriod"/>
            </a:pP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“Волейбол” (җитәкчесе Вафин А.В.)</a:t>
            </a:r>
          </a:p>
          <a:p>
            <a:pPr marL="228600" indent="-228600" algn="just">
              <a:buAutoNum type="arabicPeriod"/>
            </a:pP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“Техник иҗат” (җитәкчесе Шайхлисламов Б.Ф.)</a:t>
            </a:r>
          </a:p>
          <a:p>
            <a:pPr marL="228600" indent="-228600" algn="just">
              <a:buAutoNum type="arabicPeriod"/>
            </a:pP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“ОФП” (җитәкчесе Галиев А.Г.)</a:t>
            </a:r>
          </a:p>
          <a:p>
            <a:pPr marL="228600" indent="-228600" algn="just">
              <a:buAutoNum type="arabicPeriod"/>
            </a:pP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“Туризм” (җитәкчесе Шайхлисламов Б.Ф.)</a:t>
            </a:r>
          </a:p>
          <a:p>
            <a:pPr marL="228600" indent="-228600" algn="just">
              <a:buAutoNum type="arabicPeriod"/>
            </a:pP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Хореография (җитәкчесе Әхмәтҗанова Ә.Г.)</a:t>
            </a:r>
          </a:p>
          <a:p>
            <a:pPr marL="228600" indent="-228600" algn="just">
              <a:buAutoNum type="arabicPeriod"/>
            </a:pP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“Халкымның күңел җәүһәрләре” (җитәкчесе Җиһаншина Н.С.)</a:t>
            </a:r>
          </a:p>
          <a:p>
            <a:pPr marL="228600" indent="-228600" algn="just">
              <a:buAutoNum type="arabicPeriod"/>
            </a:pPr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“Алтын куллар” (җитәкчесе Зәкәрова Г.Р.)</a:t>
            </a:r>
          </a:p>
          <a:p>
            <a:pPr marL="228600" indent="-228600" algn="just">
              <a:buAutoNum type="arabicPeriod"/>
            </a:pPr>
            <a:endParaRPr lang="tt-RU" sz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1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/>
            <a:endParaRPr lang="tt-RU" sz="1200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056" y="691952"/>
            <a:ext cx="42400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tt-RU" sz="2400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tt-RU" sz="2400" b="1" cap="all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tt-RU" sz="2400" b="1" cap="all" spc="0" dirty="0" smtClean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2400" b="1" cap="all" spc="0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" name="AutoShape 48"/>
          <p:cNvSpPr>
            <a:spLocks noChangeArrowheads="1"/>
          </p:cNvSpPr>
          <p:nvPr/>
        </p:nvSpPr>
        <p:spPr bwMode="auto">
          <a:xfrm>
            <a:off x="233264" y="5868144"/>
            <a:ext cx="6436096" cy="3024336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12700" algn="ctr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</a:pPr>
            <a:r>
              <a:rPr kumimoji="0" lang="tt-RU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“Яшьлек” мәктәп тормышын чагылдырган газета</a:t>
            </a:r>
          </a:p>
          <a:p>
            <a:pPr algn="ctr" fontAlgn="base">
              <a:spcBef>
                <a:spcPct val="0"/>
              </a:spcBef>
            </a:pPr>
            <a:r>
              <a:rPr lang="tt-RU" sz="1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Газетаны гамәлгә куючылар:</a:t>
            </a:r>
            <a:endParaRPr kumimoji="0" lang="tt-RU" sz="1200" b="1" i="0" u="none" strike="noStrike" cap="none" normalizeH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МБГБУ “Татарстан Республикасы Саба муниципаль районы Эзмә урта гомумбелем бирү мәктәбе”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Мөхәррирләр: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 тәрбия эшләре буенча директор урынбасары Хадеева Г.Х., педагог – оештыручы Җиһаншина Н.С.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Редколлегия: 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варислар оешмасы һәм мәктәп думасы активистлары.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Хәбәрләшү өчен телефон: </a:t>
            </a: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8(843)62 – 49 – 1 – 75</a:t>
            </a:r>
          </a:p>
          <a:p>
            <a:pPr lvl="0" fontAlgn="base">
              <a:spcBef>
                <a:spcPct val="0"/>
              </a:spcBef>
            </a:pPr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Безнең сайт: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https://edu.tatar.ru/saby/izmya/sch</a:t>
            </a: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</a:pPr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Электрон адрес: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3"/>
              </a:rPr>
              <a:t>izmasaba@yandex.ru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</a:pPr>
            <a:r>
              <a:rPr lang="tt-RU" sz="1200" dirty="0" smtClean="0">
                <a:latin typeface="Times New Roman" pitchFamily="18" charset="0"/>
                <a:cs typeface="Times New Roman" pitchFamily="18" charset="0"/>
              </a:rPr>
              <a:t>Газетаның киләсе саны 30нчы октябрьдә чыга.</a:t>
            </a: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</a:pPr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endParaRPr lang="tt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tt-RU" sz="12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tt-RU" sz="14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t-RU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Лента лицом вниз 11"/>
          <p:cNvSpPr/>
          <p:nvPr/>
        </p:nvSpPr>
        <p:spPr>
          <a:xfrm>
            <a:off x="476672" y="179512"/>
            <a:ext cx="6192688" cy="432048"/>
          </a:xfrm>
          <a:prstGeom prst="ribbon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dirty="0" smtClean="0"/>
              <a:t>Яшьлек, сентябрь 2017 №1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48" y="1115616"/>
            <a:ext cx="243227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0728" y="2627784"/>
            <a:ext cx="256028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2656" y="4283968"/>
            <a:ext cx="256028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8970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2698</TotalTime>
  <Words>765</Words>
  <Application>Microsoft Office PowerPoint</Application>
  <PresentationFormat>Экран (4:3)</PresentationFormat>
  <Paragraphs>160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ramzia</dc:creator>
  <cp:lastModifiedBy>рания</cp:lastModifiedBy>
  <cp:revision>172</cp:revision>
  <dcterms:created xsi:type="dcterms:W3CDTF">2015-12-04T11:27:01Z</dcterms:created>
  <dcterms:modified xsi:type="dcterms:W3CDTF">2017-12-28T06:53:50Z</dcterms:modified>
</cp:coreProperties>
</file>